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5143500" type="screen16x9"/>
  <p:notesSz cx="5143500" cy="9144000"/>
  <p:embeddedFontLst>
    <p:embeddedFont>
      <p:font typeface="Impact" panose="020B0806030902050204" pitchFamily="34" charset="0"/>
      <p:regular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8" roundtripDataSignature="AMtx7mjV0D3fyRaEZX+bl3X31A+vAP9ke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60" d="100"/>
          <a:sy n="160" d="100"/>
        </p:scale>
        <p:origin x="78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857400" y="685800"/>
            <a:ext cx="34291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bh.ohio.gov/static/learnandfindhelp/gethelpnow/problem-gambling/2022-Ohio-Gambling-Survey-Highlights_10182023.pdf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pausebeforeyouplay.org/media-type/video/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pausebeforeyouplay.org/get-help/" TargetMode="External"/><Relationship Id="rId7" Type="http://schemas.openxmlformats.org/officeDocument/2006/relationships/hyperlink" Target="https://timeoutohio.com/recoverme/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timeoutohio.com/gamfin/" TargetMode="External"/><Relationship Id="rId5" Type="http://schemas.openxmlformats.org/officeDocument/2006/relationships/hyperlink" Target="https://timeoutohio.com/gamban/" TargetMode="External"/><Relationship Id="rId4" Type="http://schemas.openxmlformats.org/officeDocument/2006/relationships/hyperlink" Target="https://timeoutohio.com/" TargetMode="Externa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:notes"/>
          <p:cNvSpPr txBox="1">
            <a:spLocks noGrp="1"/>
          </p:cNvSpPr>
          <p:nvPr>
            <p:ph type="body" idx="1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400" y="685800"/>
            <a:ext cx="34291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7145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" name="Google Shape;48;p2:notes"/>
          <p:cNvSpPr txBox="1"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7145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" name="Google Shape;55;p3:notes"/>
          <p:cNvSpPr txBox="1"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Speaker notes:</a:t>
            </a: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Examples: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Casinos and Racinos —</a:t>
            </a: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blackjack, poker, craps, slot machines, etc.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Lottery — </a:t>
            </a: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jackpots like Powerball, daily draws like Pick 3, and specialty games like Scratch-Offs and Keno, and more.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7145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4:notes"/>
          <p:cNvSpPr txBox="1"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Speaker notes:</a:t>
            </a:r>
            <a:endParaRPr sz="12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Examples:</a:t>
            </a:r>
            <a:endParaRPr sz="12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Sports betting —</a:t>
            </a:r>
            <a:r>
              <a:rPr lang="en-US" sz="1200" b="0" i="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parleys, over/unders, futures, prop bets, point spreads, etc.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Prediction markets — </a:t>
            </a:r>
            <a:r>
              <a:rPr lang="en-US" sz="1200" b="0" i="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 platforms like Kalshi and Polymarket.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Video games — </a:t>
            </a:r>
            <a:r>
              <a:rPr lang="en-US" sz="1200" b="0" i="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loot boxes, skin buying and trading, gacha systems, and more.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7145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" name="Google Shape;71;p5:notes"/>
          <p:cNvSpPr txBox="1"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Speaker notes:</a:t>
            </a:r>
            <a:endParaRPr sz="12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Gambling disorders affect all ages differently. Knowing how your age group is impacted can help you prevent gambling-related harms.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1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[if speaking to college students] </a:t>
            </a:r>
            <a:r>
              <a:rPr lang="en-US" sz="1200" b="0" i="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 example, college students make up a large population for at-risk gambling nationwide.</a:t>
            </a:r>
            <a:endParaRPr sz="12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6% of college students experience gambling disorders —  more than double the general population. 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 out of 4 college students have reported engaging in some form of betting.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2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2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 more age and population-specific statistics, refer to the </a:t>
            </a:r>
            <a:r>
              <a:rPr lang="en-US" sz="1200" b="0" i="0" u="sng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2022 Ohio Gambling Survey</a:t>
            </a:r>
            <a:r>
              <a:rPr lang="en-US" sz="1200" b="0" i="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sz="12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7145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9" name="Google Shape;79;p6:notes"/>
          <p:cNvSpPr txBox="1"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7145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" name="Google Shape;87;p7:notes"/>
          <p:cNvSpPr txBox="1"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Speaker notes:</a:t>
            </a:r>
            <a:endParaRPr sz="12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Callout that it is a diagnosable and treatable condition, like other addictions.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People may also hear it referred to as “problem gambling” or “gambling addiction”.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7145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" name="Google Shape;94;p8:notes"/>
          <p:cNvSpPr txBox="1"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Speaker notes:</a:t>
            </a:r>
            <a:endParaRPr sz="12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Callout that if you or someone you know is demonstrating multiple warning signs, utilize the resources at the end of this presentation for help and support.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Note, these are just some of the warning signs. Find more information on the website.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9:notes"/>
          <p:cNvSpPr txBox="1">
            <a:spLocks noGrp="1"/>
          </p:cNvSpPr>
          <p:nvPr>
            <p:ph type="body" idx="1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400" y="685800"/>
            <a:ext cx="34291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0:notes"/>
          <p:cNvSpPr txBox="1">
            <a:spLocks noGrp="1"/>
          </p:cNvSpPr>
          <p:nvPr>
            <p:ph type="body" idx="1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400" y="685800"/>
            <a:ext cx="34291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7145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" name="Google Shape;133;p11:notes"/>
          <p:cNvSpPr txBox="1"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Speaker notes:</a:t>
            </a:r>
            <a:endParaRPr sz="12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It’s important for people to know if they are at a higher risk for experiencing a gambling disorder. If so, then it is extremely important to follow steps that reduce your risk and help prevent yourself from experiencing other gambling-related harms.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Note, these are just some of the at-risk populations. Find more information on the website.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7145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" name="Google Shape;152;p12:notes"/>
          <p:cNvSpPr txBox="1"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Speaker notes:</a:t>
            </a:r>
            <a:endParaRPr sz="12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betting causes you to feel the need to harass a student athlete, More Than A Bet can help you find ways to cool down.</a:t>
            </a:r>
            <a:endParaRPr sz="12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7145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8" name="Google Shape;168;p13:notes"/>
          <p:cNvSpPr txBox="1"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Speaker notes: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video works great for young adults ages 18-24 to teach what setting limits looks like. </a:t>
            </a:r>
            <a:br>
              <a:rPr lang="en-US" sz="12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200" b="0" i="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 different audiences, please explore the videos on our </a:t>
            </a:r>
            <a:r>
              <a:rPr lang="en-US" sz="1200" b="0" i="0" u="sng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community toolkits</a:t>
            </a:r>
            <a:r>
              <a:rPr lang="en-US" sz="1200" b="0" i="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for messaging that better suits your goals and adjust the presentation accordingly: </a:t>
            </a:r>
            <a:r>
              <a:rPr lang="en-US" sz="1200" b="0" i="0" u="sng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PauseBeforeYouPlay.org/media-type/video</a:t>
            </a:r>
            <a:r>
              <a:rPr lang="en-US" sz="1200" b="0" i="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2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7145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7" name="Google Shape;177;p14:notes"/>
          <p:cNvSpPr txBox="1"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5:notes"/>
          <p:cNvSpPr txBox="1">
            <a:spLocks noGrp="1"/>
          </p:cNvSpPr>
          <p:nvPr>
            <p:ph type="body" idx="1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400" y="685800"/>
            <a:ext cx="34291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7145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5" name="Google Shape;195;p16:notes"/>
          <p:cNvSpPr txBox="1"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Speaker notes:</a:t>
            </a:r>
            <a:endParaRPr sz="12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quiz can help you understand the way you engage and learn what you can do to help prevent gambling harms, like disordered gambling. 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Please note quiz results are not a medical diagnosis.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7145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5" name="Google Shape;205;p17:notes"/>
          <p:cNvSpPr txBox="1"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Speaker notes: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quiz can help you understand the way you engage and learn what you can do to help prevent gambling harms, like disordered gambling. 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Please note quiz results are not a medical diagnosis.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7145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9" name="Google Shape;219;p18:notes"/>
          <p:cNvSpPr txBox="1"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sng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Speaker notes:</a:t>
            </a:r>
            <a:endParaRPr sz="1200" b="0" u="sng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Guide audiences to our website to find additional resources and details about each: </a:t>
            </a:r>
            <a:r>
              <a:rPr lang="en-US" sz="1200" b="0" i="0" u="sng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PauseBeforeYouPlay.org/get-help</a:t>
            </a:r>
            <a:br>
              <a:rPr lang="en-US" sz="12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2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Here is a list of additional resources offered by </a:t>
            </a:r>
            <a:r>
              <a:rPr lang="en-US" sz="1200" b="0" i="0" u="sng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Time Out Ohio</a:t>
            </a:r>
            <a:r>
              <a:rPr lang="en-US" sz="1200" b="0" i="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12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sng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Gamban</a:t>
            </a:r>
            <a:r>
              <a:rPr lang="en-US" sz="1200" b="0" i="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— setting mobile restrictions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sng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Gamfin</a:t>
            </a:r>
            <a:r>
              <a:rPr lang="en-US" sz="1200" b="0" i="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— financial counseling services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sng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RecoverMe</a:t>
            </a:r>
            <a:r>
              <a:rPr lang="en-US" sz="1200" b="0" i="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— mobile health app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9:notes"/>
          <p:cNvSpPr txBox="1">
            <a:spLocks noGrp="1"/>
          </p:cNvSpPr>
          <p:nvPr>
            <p:ph type="body" idx="1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-47625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EFAULT">
  <p:cSld name="1_DEFAULT">
    <p:bg>
      <p:bgPr>
        <a:solidFill>
          <a:schemeClr val="lt1"/>
        </a:solidFill>
        <a:effectLst/>
      </p:bgPr>
    </p:bg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7;p21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95251"/>
            <a:ext cx="9144000" cy="52591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;p21" descr="preencoded.png"/>
          <p:cNvPicPr preferRelativeResize="0"/>
          <p:nvPr/>
        </p:nvPicPr>
        <p:blipFill rotWithShape="1">
          <a:blip r:embed="rId3">
            <a:alphaModFix/>
          </a:blip>
          <a:srcRect l="6869" r="22219"/>
          <a:stretch/>
        </p:blipFill>
        <p:spPr>
          <a:xfrm>
            <a:off x="0" y="-95251"/>
            <a:ext cx="9144000" cy="52591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EFAULT">
  <p:cSld name="2_DEFAULT"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2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2"/>
          <p:cNvSpPr/>
          <p:nvPr/>
        </p:nvSpPr>
        <p:spPr>
          <a:xfrm>
            <a:off x="314325" y="347663"/>
            <a:ext cx="8545195" cy="428529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" name="Google Shape;12;p22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05750" y="4477227"/>
            <a:ext cx="1133475" cy="53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EFAULT">
  <p:cSld name="5_DEFAULT">
    <p:bg>
      <p:bgPr>
        <a:solidFill>
          <a:schemeClr val="lt1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23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23"/>
          <p:cNvSpPr>
            <a:spLocks noGrp="1"/>
          </p:cNvSpPr>
          <p:nvPr>
            <p:ph type="pic" idx="2"/>
          </p:nvPr>
        </p:nvSpPr>
        <p:spPr>
          <a:xfrm>
            <a:off x="0" y="0"/>
            <a:ext cx="4162097" cy="5143500"/>
          </a:xfrm>
          <a:prstGeom prst="rect">
            <a:avLst/>
          </a:prstGeom>
          <a:noFill/>
          <a:ln>
            <a:noFill/>
          </a:ln>
        </p:spPr>
      </p:sp>
      <p:pic>
        <p:nvPicPr>
          <p:cNvPr id="16" name="Google Shape;16;p23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05750" y="4477227"/>
            <a:ext cx="1133475" cy="53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EFAULT">
  <p:cSld name="4_DEFAULT">
    <p:bg>
      <p:bgPr>
        <a:solidFill>
          <a:schemeClr val="lt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24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24" descr="preencoded.png"/>
          <p:cNvPicPr preferRelativeResize="0"/>
          <p:nvPr/>
        </p:nvPicPr>
        <p:blipFill rotWithShape="1">
          <a:blip r:embed="rId3">
            <a:alphaModFix/>
          </a:blip>
          <a:srcRect l="11827"/>
          <a:stretch/>
        </p:blipFill>
        <p:spPr>
          <a:xfrm>
            <a:off x="-1" y="623888"/>
            <a:ext cx="9144001" cy="45196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24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" y="285750"/>
            <a:ext cx="5843588" cy="680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24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05750" y="4477227"/>
            <a:ext cx="1133475" cy="53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DEFAULT">
  <p:cSld name="8_DEFAULT">
    <p:bg>
      <p:bgPr>
        <a:solidFill>
          <a:schemeClr val="lt1"/>
        </a:solid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25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25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05750" y="4477227"/>
            <a:ext cx="1133475" cy="53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DEFAULT">
  <p:cSld name="7_DEFAULT">
    <p:bg>
      <p:bgPr>
        <a:solidFill>
          <a:schemeClr val="lt1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26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2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05750" y="4477227"/>
            <a:ext cx="1133475" cy="53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EFAULT">
  <p:cSld name="6_DEFAULT">
    <p:bg>
      <p:bgPr>
        <a:solidFill>
          <a:schemeClr val="lt1"/>
        </a:solid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27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27" descr="preencoded.png"/>
          <p:cNvPicPr preferRelativeResize="0"/>
          <p:nvPr/>
        </p:nvPicPr>
        <p:blipFill rotWithShape="1">
          <a:blip r:embed="rId3">
            <a:alphaModFix/>
          </a:blip>
          <a:srcRect l="11827"/>
          <a:stretch/>
        </p:blipFill>
        <p:spPr>
          <a:xfrm>
            <a:off x="-1" y="623888"/>
            <a:ext cx="9144001" cy="4519612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27"/>
          <p:cNvSpPr>
            <a:spLocks noGrp="1"/>
          </p:cNvSpPr>
          <p:nvPr>
            <p:ph type="pic" idx="2"/>
          </p:nvPr>
        </p:nvSpPr>
        <p:spPr>
          <a:xfrm>
            <a:off x="4950371" y="623888"/>
            <a:ext cx="4193628" cy="4519612"/>
          </a:xfrm>
          <a:prstGeom prst="rect">
            <a:avLst/>
          </a:prstGeom>
          <a:noFill/>
          <a:ln>
            <a:noFill/>
          </a:ln>
        </p:spPr>
      </p:sp>
      <p:pic>
        <p:nvPicPr>
          <p:cNvPr id="32" name="Google Shape;32;p27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" y="285750"/>
            <a:ext cx="5843588" cy="680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27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05750" y="4477227"/>
            <a:ext cx="1133475" cy="53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EFAULT">
  <p:cSld name="3_DEFAULT">
    <p:bg>
      <p:bgPr>
        <a:solidFill>
          <a:schemeClr val="lt1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28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28"/>
          <p:cNvSpPr/>
          <p:nvPr/>
        </p:nvSpPr>
        <p:spPr>
          <a:xfrm>
            <a:off x="314325" y="347663"/>
            <a:ext cx="8545195" cy="428529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28"/>
          <p:cNvSpPr>
            <a:spLocks noGrp="1"/>
          </p:cNvSpPr>
          <p:nvPr>
            <p:ph type="pic" idx="2"/>
          </p:nvPr>
        </p:nvSpPr>
        <p:spPr>
          <a:xfrm>
            <a:off x="5415280" y="347028"/>
            <a:ext cx="3444559" cy="4285297"/>
          </a:xfrm>
          <a:prstGeom prst="rect">
            <a:avLst/>
          </a:prstGeom>
          <a:noFill/>
          <a:ln>
            <a:noFill/>
          </a:ln>
        </p:spPr>
      </p:sp>
      <p:pic>
        <p:nvPicPr>
          <p:cNvPr id="38" name="Google Shape;38;p28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05750" y="4477227"/>
            <a:ext cx="1133475" cy="53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bh.ohio.gov/static/learnandfindhelp/gethelpnow/problem-gambling/2022-Ohio-Gambling-Survey-Highlights_10182023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morethanabet.org/" TargetMode="External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4.png"/><Relationship Id="rId4" Type="http://schemas.openxmlformats.org/officeDocument/2006/relationships/image" Target="../media/image33.png"/><Relationship Id="rId9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vimeo.com/1206222903?fl=pl&amp;fe=sh" TargetMode="Externa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pausebeforeyouplay.org/play-responsibly/rate-your-risk" TargetMode="External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pausebeforeyouplay.org/play-responsibly/" TargetMode="External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hyperlink" Target="https://pausebeforeyouplay.org/get-help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ohiogtn.org/" TargetMode="External"/><Relationship Id="rId5" Type="http://schemas.openxmlformats.org/officeDocument/2006/relationships/hyperlink" Target="https://timeoutohio.com/" TargetMode="Externa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"/>
          <p:cNvSpPr/>
          <p:nvPr/>
        </p:nvSpPr>
        <p:spPr>
          <a:xfrm>
            <a:off x="1438275" y="3233738"/>
            <a:ext cx="6419850" cy="824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LET’S TALK ABOUT GAMBLING</a:t>
            </a:r>
            <a:endParaRPr sz="3240" b="0" i="0" u="none" strike="noStrike" cap="non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45" name="Google Shape;45;p1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33638" y="1009650"/>
            <a:ext cx="4276725" cy="201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2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4325" y="0"/>
            <a:ext cx="3048735" cy="4659574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2"/>
          <p:cNvSpPr/>
          <p:nvPr/>
        </p:nvSpPr>
        <p:spPr>
          <a:xfrm>
            <a:off x="3742591" y="1380958"/>
            <a:ext cx="4410075" cy="824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>
                <a:solidFill>
                  <a:srgbClr val="08999A"/>
                </a:solidFill>
                <a:latin typeface="Impact"/>
                <a:ea typeface="Impact"/>
                <a:cs typeface="Impact"/>
                <a:sym typeface="Impact"/>
              </a:rPr>
              <a:t>WHAT IS GAMBLING?</a:t>
            </a:r>
            <a:endParaRPr sz="32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52" name="Google Shape;52;p2"/>
          <p:cNvSpPr txBox="1"/>
          <p:nvPr/>
        </p:nvSpPr>
        <p:spPr>
          <a:xfrm>
            <a:off x="3742591" y="2021914"/>
            <a:ext cx="3782922" cy="1631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2C114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Gambling happens when you play any game of chance or skill, in which you stake something valuable that has potential for a prize win.</a:t>
            </a:r>
            <a:endParaRPr sz="2000">
              <a:solidFill>
                <a:srgbClr val="2C114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3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33504" y="347663"/>
            <a:ext cx="4226808" cy="4276889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3"/>
          <p:cNvSpPr/>
          <p:nvPr/>
        </p:nvSpPr>
        <p:spPr>
          <a:xfrm>
            <a:off x="685800" y="947737"/>
            <a:ext cx="3886199" cy="1558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>
                <a:solidFill>
                  <a:srgbClr val="08999A"/>
                </a:solidFill>
                <a:latin typeface="Impact"/>
                <a:ea typeface="Impact"/>
                <a:cs typeface="Impact"/>
                <a:sym typeface="Impact"/>
              </a:rPr>
              <a:t>WHAT DOES GAMBLING LOOK LIKE? </a:t>
            </a:r>
            <a:br>
              <a:rPr lang="en-US" sz="3200" b="0" i="0">
                <a:solidFill>
                  <a:srgbClr val="08999A"/>
                </a:solidFill>
                <a:latin typeface="Impact"/>
                <a:ea typeface="Impact"/>
                <a:cs typeface="Impact"/>
                <a:sym typeface="Impact"/>
              </a:rPr>
            </a:br>
            <a:endParaRPr sz="32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59" name="Google Shape;59;p3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05750" y="4490886"/>
            <a:ext cx="1133475" cy="5334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3"/>
          <p:cNvSpPr txBox="1"/>
          <p:nvPr/>
        </p:nvSpPr>
        <p:spPr>
          <a:xfrm>
            <a:off x="673146" y="2049880"/>
            <a:ext cx="2808286" cy="1631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2C114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Many people think of gambling as the money-based games you play in casinos, racinos, and lotteries.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33504" y="350194"/>
            <a:ext cx="4226808" cy="4271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4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05750" y="4490886"/>
            <a:ext cx="1133475" cy="53340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4"/>
          <p:cNvSpPr/>
          <p:nvPr/>
        </p:nvSpPr>
        <p:spPr>
          <a:xfrm>
            <a:off x="685800" y="947737"/>
            <a:ext cx="3757613" cy="1558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>
                <a:solidFill>
                  <a:srgbClr val="08999A"/>
                </a:solidFill>
                <a:latin typeface="Impact"/>
                <a:ea typeface="Impact"/>
                <a:cs typeface="Impact"/>
                <a:sym typeface="Impact"/>
              </a:rPr>
              <a:t>WHAT DOES GAMBLING LOOK LIKE? </a:t>
            </a:r>
            <a:br>
              <a:rPr lang="en-US" sz="3200" b="0" i="0">
                <a:solidFill>
                  <a:srgbClr val="08999A"/>
                </a:solidFill>
                <a:latin typeface="Impact"/>
                <a:ea typeface="Impact"/>
                <a:cs typeface="Impact"/>
                <a:sym typeface="Impact"/>
              </a:rPr>
            </a:br>
            <a:endParaRPr sz="32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68" name="Google Shape;68;p4"/>
          <p:cNvSpPr txBox="1"/>
          <p:nvPr/>
        </p:nvSpPr>
        <p:spPr>
          <a:xfrm>
            <a:off x="673145" y="1975700"/>
            <a:ext cx="3505663" cy="1631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2C114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More recently, gambling happens online through sports betting apps, prediction market platforms, and even video games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"/>
          <p:cNvSpPr/>
          <p:nvPr/>
        </p:nvSpPr>
        <p:spPr>
          <a:xfrm>
            <a:off x="609600" y="1100138"/>
            <a:ext cx="4314826" cy="549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>
                <a:solidFill>
                  <a:srgbClr val="08999A"/>
                </a:solidFill>
                <a:latin typeface="Impact"/>
                <a:ea typeface="Impact"/>
                <a:cs typeface="Impact"/>
                <a:sym typeface="Impact"/>
              </a:rPr>
              <a:t>HOW POPULAR IS GAMBLING?</a:t>
            </a:r>
            <a:br>
              <a:rPr lang="en-US" sz="2800" b="0" i="0">
                <a:solidFill>
                  <a:srgbClr val="08999A"/>
                </a:solidFill>
                <a:latin typeface="Impact"/>
                <a:ea typeface="Impact"/>
                <a:cs typeface="Impact"/>
                <a:sym typeface="Impact"/>
              </a:rPr>
            </a:br>
            <a:endParaRPr sz="28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74" name="Google Shape;74;p5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95888" y="885958"/>
            <a:ext cx="3135672" cy="3103788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5"/>
          <p:cNvSpPr txBox="1"/>
          <p:nvPr/>
        </p:nvSpPr>
        <p:spPr>
          <a:xfrm>
            <a:off x="609600" y="1650124"/>
            <a:ext cx="4251281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2C114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 2022, only 17.2% of Ohio adults said they don’t gamble. 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2C114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2C114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This graph highlights the prevalence of at-risk/disordered gambling by different ages.</a:t>
            </a:r>
            <a:endParaRPr/>
          </a:p>
        </p:txBody>
      </p:sp>
      <p:sp>
        <p:nvSpPr>
          <p:cNvPr id="76" name="Google Shape;76;p5"/>
          <p:cNvSpPr txBox="1"/>
          <p:nvPr/>
        </p:nvSpPr>
        <p:spPr>
          <a:xfrm>
            <a:off x="673145" y="3689236"/>
            <a:ext cx="4251281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C114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Source: </a:t>
            </a:r>
            <a:r>
              <a:rPr lang="en-US" sz="1100" u="sng">
                <a:solidFill>
                  <a:srgbClr val="2C1141"/>
                </a:solidFill>
                <a:latin typeface="Helvetica Neue"/>
                <a:ea typeface="Helvetica Neue"/>
                <a:cs typeface="Helvetica Neue"/>
                <a:sym typeface="Helvetica Neue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2022 Ohio Gambling Survey</a:t>
            </a:r>
            <a:endParaRPr sz="1100">
              <a:solidFill>
                <a:srgbClr val="2C114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6"/>
          <p:cNvSpPr/>
          <p:nvPr/>
        </p:nvSpPr>
        <p:spPr>
          <a:xfrm>
            <a:off x="1619315" y="3592048"/>
            <a:ext cx="5905369" cy="1165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WHAT IS A GAMBLING DISORDER?</a:t>
            </a:r>
            <a:br>
              <a:rPr lang="en-US" sz="32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</a:br>
            <a:endParaRPr sz="32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82" name="Google Shape;82;p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05750" y="4490886"/>
            <a:ext cx="1133475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-123461"/>
            <a:ext cx="9144000" cy="2468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0970" y="1707518"/>
            <a:ext cx="3822060" cy="17106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7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3631" b="3631"/>
          <a:stretch/>
        </p:blipFill>
        <p:spPr>
          <a:xfrm>
            <a:off x="0" y="0"/>
            <a:ext cx="4162097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7"/>
          <p:cNvSpPr/>
          <p:nvPr/>
        </p:nvSpPr>
        <p:spPr>
          <a:xfrm>
            <a:off x="4572000" y="862013"/>
            <a:ext cx="4167188" cy="1165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0" i="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WHAT IS A </a:t>
            </a:r>
            <a:br>
              <a:rPr lang="en-US" sz="3400" b="0" i="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</a:br>
            <a:r>
              <a:rPr lang="en-US" sz="3400" b="0" i="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GAMBLING DISORDER?</a:t>
            </a:r>
            <a:br>
              <a:rPr lang="en-US" sz="3400" b="0" i="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</a:br>
            <a:endParaRPr sz="3366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91" name="Google Shape;91;p7"/>
          <p:cNvSpPr/>
          <p:nvPr/>
        </p:nvSpPr>
        <p:spPr>
          <a:xfrm>
            <a:off x="4572000" y="2109788"/>
            <a:ext cx="3983421" cy="2624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 gambling disorder is a pattern of gambling behaviors that occurs when a person’s gambling goes beyond entertainment to become a preoccupation and disrupt their personal, family, or work life.</a:t>
            </a:r>
            <a:br>
              <a:rPr lang="en-US" sz="1800" b="0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endParaRPr sz="175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8"/>
          <p:cNvSpPr/>
          <p:nvPr/>
        </p:nvSpPr>
        <p:spPr>
          <a:xfrm>
            <a:off x="514350" y="341923"/>
            <a:ext cx="3984759" cy="50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>
                <a:solidFill>
                  <a:srgbClr val="2C1141"/>
                </a:solidFill>
                <a:latin typeface="Impact"/>
                <a:ea typeface="Impact"/>
                <a:cs typeface="Impact"/>
                <a:sym typeface="Impact"/>
              </a:rPr>
              <a:t>THE WARNING SIGNS</a:t>
            </a:r>
            <a:br>
              <a:rPr lang="en-US" sz="2800" b="0" i="0">
                <a:solidFill>
                  <a:srgbClr val="2C1141"/>
                </a:solidFill>
                <a:latin typeface="Impact"/>
                <a:ea typeface="Impact"/>
                <a:cs typeface="Impact"/>
                <a:sym typeface="Impact"/>
              </a:rPr>
            </a:br>
            <a:br>
              <a:rPr lang="en-US" sz="2800" b="0" i="0">
                <a:solidFill>
                  <a:srgbClr val="2C1141"/>
                </a:solidFill>
                <a:latin typeface="Impact"/>
                <a:ea typeface="Impact"/>
                <a:cs typeface="Impact"/>
                <a:sym typeface="Impact"/>
              </a:rPr>
            </a:br>
            <a:endParaRPr sz="2789">
              <a:solidFill>
                <a:srgbClr val="2C114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97" name="Google Shape;97;p8"/>
          <p:cNvSpPr/>
          <p:nvPr/>
        </p:nvSpPr>
        <p:spPr>
          <a:xfrm>
            <a:off x="514350" y="1295400"/>
            <a:ext cx="5824538" cy="566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Disordered gambling can show up through: </a:t>
            </a:r>
            <a:br>
              <a:rPr lang="en-US" sz="18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br>
              <a:rPr lang="en-US" sz="18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endParaRPr sz="175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8"/>
          <p:cNvSpPr/>
          <p:nvPr/>
        </p:nvSpPr>
        <p:spPr>
          <a:xfrm>
            <a:off x="1439261" y="2131949"/>
            <a:ext cx="1240878" cy="485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Borrowing money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8"/>
          <p:cNvSpPr/>
          <p:nvPr/>
        </p:nvSpPr>
        <p:spPr>
          <a:xfrm>
            <a:off x="1439261" y="3417824"/>
            <a:ext cx="1240878" cy="485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Chasing losses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8"/>
          <p:cNvSpPr/>
          <p:nvPr/>
        </p:nvSpPr>
        <p:spPr>
          <a:xfrm>
            <a:off x="3477282" y="2131949"/>
            <a:ext cx="1613996" cy="485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Feeling restless or irritable 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8"/>
          <p:cNvSpPr/>
          <p:nvPr/>
        </p:nvSpPr>
        <p:spPr>
          <a:xfrm>
            <a:off x="3477282" y="3417824"/>
            <a:ext cx="1935545" cy="485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Hiding how much time or money is spent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" name="Google Shape;102;p8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0225" y="1914525"/>
            <a:ext cx="8572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8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0225" y="3114675"/>
            <a:ext cx="8572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8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38247" y="1914525"/>
            <a:ext cx="8572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8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538247" y="3200400"/>
            <a:ext cx="85725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8"/>
          <p:cNvSpPr/>
          <p:nvPr/>
        </p:nvSpPr>
        <p:spPr>
          <a:xfrm>
            <a:off x="6454994" y="2131949"/>
            <a:ext cx="2062654" cy="485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Withdrawing from relationships or hobbies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8"/>
          <p:cNvSpPr/>
          <p:nvPr/>
        </p:nvSpPr>
        <p:spPr>
          <a:xfrm>
            <a:off x="6454994" y="3417824"/>
            <a:ext cx="1932260" cy="485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Exaggerating wins and minimizing losses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Google Shape;108;p8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496909" y="1914525"/>
            <a:ext cx="8572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8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496909" y="3233738"/>
            <a:ext cx="857250" cy="857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9"/>
          <p:cNvSpPr txBox="1"/>
          <p:nvPr/>
        </p:nvSpPr>
        <p:spPr>
          <a:xfrm>
            <a:off x="312233" y="2372286"/>
            <a:ext cx="2217004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People experiencing a gambling disorder are twice as likely to experience mood disorders like depression.</a:t>
            </a:r>
            <a:endParaRPr sz="1400">
              <a:solidFill>
                <a:srgbClr val="2C114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9"/>
          <p:cNvSpPr txBox="1"/>
          <p:nvPr/>
        </p:nvSpPr>
        <p:spPr>
          <a:xfrm>
            <a:off x="2531327" y="2372286"/>
            <a:ext cx="2016977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People experiencing a gambling disorder are three times as likely to experience alcohol or drug dependency.</a:t>
            </a:r>
            <a:endParaRPr sz="1400">
              <a:solidFill>
                <a:srgbClr val="2C114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" name="Google Shape;116;p9"/>
          <p:cNvSpPr txBox="1"/>
          <p:nvPr/>
        </p:nvSpPr>
        <p:spPr>
          <a:xfrm>
            <a:off x="4764010" y="2372286"/>
            <a:ext cx="2016977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Researchers estimate that more than 80% of people experiencing a gambling disorder never seek treatment.</a:t>
            </a:r>
            <a:endParaRPr sz="1400">
              <a:solidFill>
                <a:srgbClr val="2C114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7" name="Google Shape;117;p9"/>
          <p:cNvSpPr txBox="1"/>
          <p:nvPr/>
        </p:nvSpPr>
        <p:spPr>
          <a:xfrm>
            <a:off x="6882741" y="2372286"/>
            <a:ext cx="2118731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About 32% of people experiencing a gambling disorder consider dying by suicide.</a:t>
            </a:r>
            <a:endParaRPr sz="1400">
              <a:solidFill>
                <a:srgbClr val="2C114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18" name="Google Shape;118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57366" y="1448956"/>
            <a:ext cx="1320133" cy="923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37286" y="1448956"/>
            <a:ext cx="1320133" cy="923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47827" y="1448956"/>
            <a:ext cx="724929" cy="923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88794" y="1448956"/>
            <a:ext cx="663882" cy="923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9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50025" y="285750"/>
            <a:ext cx="5843588" cy="680548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9"/>
          <p:cNvSpPr/>
          <p:nvPr/>
        </p:nvSpPr>
        <p:spPr>
          <a:xfrm>
            <a:off x="514350" y="374283"/>
            <a:ext cx="6282109" cy="515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>
                <a:solidFill>
                  <a:srgbClr val="2C1141"/>
                </a:solidFill>
                <a:latin typeface="Impact"/>
                <a:ea typeface="Impact"/>
                <a:cs typeface="Impact"/>
                <a:sym typeface="Impact"/>
              </a:rPr>
              <a:t>THE CONSEQUENCES OF </a:t>
            </a:r>
            <a:r>
              <a:rPr lang="en-US" sz="2400">
                <a:solidFill>
                  <a:srgbClr val="2C1141"/>
                </a:solidFill>
                <a:latin typeface="Impact"/>
                <a:ea typeface="Impact"/>
                <a:cs typeface="Impact"/>
                <a:sym typeface="Impact"/>
              </a:rPr>
              <a:t>A GAMBLING DISORDER</a:t>
            </a:r>
            <a:endParaRPr sz="2400">
              <a:solidFill>
                <a:srgbClr val="2C114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0"/>
          <p:cNvSpPr/>
          <p:nvPr/>
        </p:nvSpPr>
        <p:spPr>
          <a:xfrm>
            <a:off x="1619315" y="3592048"/>
            <a:ext cx="5905369" cy="1165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THE RISKS OF BETTING</a:t>
            </a:r>
            <a:endParaRPr sz="32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129" name="Google Shape;129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23461"/>
            <a:ext cx="9144000" cy="2468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0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60970" y="1707518"/>
            <a:ext cx="3822060" cy="17106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1"/>
          <p:cNvSpPr/>
          <p:nvPr/>
        </p:nvSpPr>
        <p:spPr>
          <a:xfrm>
            <a:off x="514350" y="433388"/>
            <a:ext cx="5510213" cy="515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>
                <a:solidFill>
                  <a:srgbClr val="2C1141"/>
                </a:solidFill>
                <a:latin typeface="Impact"/>
                <a:ea typeface="Impact"/>
                <a:cs typeface="Impact"/>
                <a:sym typeface="Impact"/>
              </a:rPr>
              <a:t>POPULATIONS THAT EXPERIENCE A HIGHER RISK</a:t>
            </a:r>
            <a:endParaRPr sz="2000">
              <a:solidFill>
                <a:srgbClr val="2C114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36" name="Google Shape;136;p11"/>
          <p:cNvSpPr/>
          <p:nvPr/>
        </p:nvSpPr>
        <p:spPr>
          <a:xfrm>
            <a:off x="1218875" y="1880040"/>
            <a:ext cx="1028700" cy="534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Men ages 18-44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1"/>
          <p:cNvSpPr/>
          <p:nvPr/>
        </p:nvSpPr>
        <p:spPr>
          <a:xfrm>
            <a:off x="1246361" y="3113031"/>
            <a:ext cx="2094351" cy="565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People who experience addiction or depression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1"/>
          <p:cNvSpPr/>
          <p:nvPr/>
        </p:nvSpPr>
        <p:spPr>
          <a:xfrm>
            <a:off x="4230743" y="3028950"/>
            <a:ext cx="2176133" cy="81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Family members of individuals experiencing a gambling disorder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11"/>
          <p:cNvSpPr/>
          <p:nvPr/>
        </p:nvSpPr>
        <p:spPr>
          <a:xfrm>
            <a:off x="7273980" y="3028950"/>
            <a:ext cx="1590675" cy="81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People separated from spouses or widowed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1"/>
          <p:cNvSpPr/>
          <p:nvPr/>
        </p:nvSpPr>
        <p:spPr>
          <a:xfrm>
            <a:off x="3182171" y="1880040"/>
            <a:ext cx="1028700" cy="534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Women ages 50+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1"/>
          <p:cNvSpPr/>
          <p:nvPr/>
        </p:nvSpPr>
        <p:spPr>
          <a:xfrm>
            <a:off x="5111806" y="1880040"/>
            <a:ext cx="1214438" cy="534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Children and teenagers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2" name="Google Shape;142;p11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1753" y="1700213"/>
            <a:ext cx="813300" cy="81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1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47090" y="1700213"/>
            <a:ext cx="813300" cy="81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1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61685" y="2976563"/>
            <a:ext cx="813300" cy="81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1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300538" y="1700213"/>
            <a:ext cx="813300" cy="81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1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367088" y="2976563"/>
            <a:ext cx="813300" cy="81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1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410326" y="2976563"/>
            <a:ext cx="813300" cy="8133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1"/>
          <p:cNvSpPr/>
          <p:nvPr/>
        </p:nvSpPr>
        <p:spPr>
          <a:xfrm>
            <a:off x="7282001" y="1892040"/>
            <a:ext cx="1356592" cy="510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Minority Communities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9" name="Google Shape;149;p1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460680" y="1723848"/>
            <a:ext cx="813300" cy="813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2"/>
          <p:cNvSpPr/>
          <p:nvPr/>
        </p:nvSpPr>
        <p:spPr>
          <a:xfrm>
            <a:off x="314325" y="693350"/>
            <a:ext cx="8461813" cy="40671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5" name="Google Shape;155;p12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52963" y="2064950"/>
            <a:ext cx="4200525" cy="2695575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2"/>
          <p:cNvSpPr/>
          <p:nvPr/>
        </p:nvSpPr>
        <p:spPr>
          <a:xfrm>
            <a:off x="613132" y="1506632"/>
            <a:ext cx="3624263" cy="1326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>
                <a:solidFill>
                  <a:srgbClr val="08999A"/>
                </a:solidFill>
                <a:latin typeface="Impact"/>
                <a:ea typeface="Impact"/>
                <a:cs typeface="Impact"/>
                <a:sym typeface="Impact"/>
              </a:rPr>
              <a:t>MORE THAN A BET: GAMBLING IMPACTS STUDENT ATHLETES TOO</a:t>
            </a:r>
            <a:endParaRPr sz="20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157" name="Google Shape;157;p12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52963" y="693350"/>
            <a:ext cx="4200525" cy="333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2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95875" y="2250687"/>
            <a:ext cx="3434993" cy="2086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2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85800" y="3559514"/>
            <a:ext cx="976312" cy="976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2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662613" y="945762"/>
            <a:ext cx="2302222" cy="1119188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12"/>
          <p:cNvSpPr txBox="1"/>
          <p:nvPr/>
        </p:nvSpPr>
        <p:spPr>
          <a:xfrm>
            <a:off x="609601" y="2232990"/>
            <a:ext cx="3674972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C114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Since the legalization of sports betting, student athletes have faced alarming amounts of betting-related harassment.</a:t>
            </a:r>
            <a:endParaRPr/>
          </a:p>
        </p:txBody>
      </p:sp>
      <p:sp>
        <p:nvSpPr>
          <p:cNvPr id="162" name="Google Shape;162;p12"/>
          <p:cNvSpPr txBox="1"/>
          <p:nvPr/>
        </p:nvSpPr>
        <p:spPr>
          <a:xfrm>
            <a:off x="1761745" y="3612496"/>
            <a:ext cx="2810255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2C114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Learn how you can help protect student athletes at </a:t>
            </a:r>
            <a:r>
              <a:rPr lang="en-US" sz="1600" u="sng">
                <a:solidFill>
                  <a:srgbClr val="2C1141"/>
                </a:solidFill>
                <a:latin typeface="Helvetica Neue"/>
                <a:ea typeface="Helvetica Neue"/>
                <a:cs typeface="Helvetica Neue"/>
                <a:sym typeface="Helvetica Neue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MoreThanABet.org</a:t>
            </a:r>
            <a:r>
              <a:rPr lang="en-US" sz="1600">
                <a:solidFill>
                  <a:srgbClr val="2C114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 </a:t>
            </a:r>
            <a:endParaRPr sz="1600">
              <a:solidFill>
                <a:srgbClr val="2C114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3" name="Google Shape;163;p12" descr="preencoded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-1" y="285750"/>
            <a:ext cx="5843588" cy="680548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12"/>
          <p:cNvSpPr/>
          <p:nvPr/>
        </p:nvSpPr>
        <p:spPr>
          <a:xfrm>
            <a:off x="514350" y="433388"/>
            <a:ext cx="5510213" cy="515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>
                <a:solidFill>
                  <a:srgbClr val="2C1141"/>
                </a:solidFill>
                <a:latin typeface="Impact"/>
                <a:ea typeface="Impact"/>
                <a:cs typeface="Impact"/>
                <a:sym typeface="Impact"/>
              </a:rPr>
              <a:t>STUDENT ATHLETE BETTING HARRASSMENT PSA</a:t>
            </a:r>
            <a:endParaRPr sz="2000">
              <a:solidFill>
                <a:srgbClr val="2C114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165" name="Google Shape;165;p12" descr="preencoded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905750" y="4490886"/>
            <a:ext cx="1133475" cy="53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13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169489"/>
            <a:ext cx="6387443" cy="4005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3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84802" y="2571750"/>
            <a:ext cx="1166813" cy="11668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3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13649" y="1612247"/>
            <a:ext cx="1336809" cy="1336809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13"/>
          <p:cNvSpPr/>
          <p:nvPr/>
        </p:nvSpPr>
        <p:spPr>
          <a:xfrm>
            <a:off x="6387443" y="3113937"/>
            <a:ext cx="1790700" cy="1249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>
                <a:solidFill>
                  <a:srgbClr val="2C114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Emerging Adults </a:t>
            </a:r>
            <a:endParaRPr sz="1826">
              <a:solidFill>
                <a:srgbClr val="2C114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sng">
                <a:solidFill>
                  <a:srgbClr val="2C1141"/>
                </a:solidFill>
                <a:latin typeface="Helvetica Neue"/>
                <a:ea typeface="Helvetica Neue"/>
                <a:cs typeface="Helvetica Neue"/>
                <a:sym typeface="Helvetica Neue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PSA video</a:t>
            </a:r>
            <a:endParaRPr sz="1826">
              <a:solidFill>
                <a:srgbClr val="2C1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3"/>
          <p:cNvSpPr/>
          <p:nvPr/>
        </p:nvSpPr>
        <p:spPr>
          <a:xfrm>
            <a:off x="514350" y="433388"/>
            <a:ext cx="5510213" cy="515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2C1141"/>
                </a:solidFill>
                <a:latin typeface="Impact"/>
                <a:ea typeface="Impact"/>
                <a:cs typeface="Impact"/>
                <a:sym typeface="Impact"/>
              </a:rPr>
              <a:t>EMERGING ADULTS BETTING PSA</a:t>
            </a:r>
            <a:endParaRPr sz="2000">
              <a:solidFill>
                <a:srgbClr val="2C114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4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4522" r="4522"/>
          <a:stretch/>
        </p:blipFill>
        <p:spPr>
          <a:xfrm>
            <a:off x="4950371" y="623888"/>
            <a:ext cx="4193628" cy="45196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4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05750" y="4490886"/>
            <a:ext cx="1133475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4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" y="285750"/>
            <a:ext cx="5843588" cy="680548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14"/>
          <p:cNvSpPr/>
          <p:nvPr/>
        </p:nvSpPr>
        <p:spPr>
          <a:xfrm>
            <a:off x="514350" y="374283"/>
            <a:ext cx="5510213" cy="515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>
                <a:solidFill>
                  <a:srgbClr val="2C1141"/>
                </a:solidFill>
                <a:latin typeface="Impact"/>
                <a:ea typeface="Impact"/>
                <a:cs typeface="Impact"/>
                <a:sym typeface="Impact"/>
              </a:rPr>
              <a:t>WHAT ARE THE CONSEQUENCES?</a:t>
            </a:r>
            <a:endParaRPr sz="2789">
              <a:solidFill>
                <a:srgbClr val="2C114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83" name="Google Shape;183;p14"/>
          <p:cNvSpPr txBox="1"/>
          <p:nvPr/>
        </p:nvSpPr>
        <p:spPr>
          <a:xfrm>
            <a:off x="514350" y="1248311"/>
            <a:ext cx="396240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05999A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Frequent betting can result in disordered gambling. </a:t>
            </a:r>
            <a:endParaRPr/>
          </a:p>
        </p:txBody>
      </p:sp>
      <p:sp>
        <p:nvSpPr>
          <p:cNvPr id="184" name="Google Shape;184;p14"/>
          <p:cNvSpPr txBox="1"/>
          <p:nvPr/>
        </p:nvSpPr>
        <p:spPr>
          <a:xfrm>
            <a:off x="514350" y="2053832"/>
            <a:ext cx="4251281" cy="258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C114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 person experiencing a gambling disorder is: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C114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C114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More likely to experience mood disorders or alcohol and drug dependency.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C114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C114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More likely to consider dying by suicide than all other addictive disorders.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C114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C114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Less likely to seek treatment.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5"/>
          <p:cNvSpPr/>
          <p:nvPr/>
        </p:nvSpPr>
        <p:spPr>
          <a:xfrm>
            <a:off x="1619315" y="3592048"/>
            <a:ext cx="5905369" cy="58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HOW CAN YOU PLAY RESPONSIBLY?</a:t>
            </a:r>
            <a:endParaRPr sz="32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190" name="Google Shape;190;p15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05750" y="4490886"/>
            <a:ext cx="1133475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-123461"/>
            <a:ext cx="9144000" cy="2468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5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0970" y="1707518"/>
            <a:ext cx="3822060" cy="17106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6"/>
          <p:cNvSpPr/>
          <p:nvPr/>
        </p:nvSpPr>
        <p:spPr>
          <a:xfrm>
            <a:off x="866775" y="1028700"/>
            <a:ext cx="7739062" cy="28051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8" name="Google Shape;198;p1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33392"/>
            <a:ext cx="5519738" cy="3891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16"/>
          <p:cNvSpPr/>
          <p:nvPr/>
        </p:nvSpPr>
        <p:spPr>
          <a:xfrm>
            <a:off x="5181599" y="1463421"/>
            <a:ext cx="3074766" cy="618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>
                <a:solidFill>
                  <a:srgbClr val="703F98"/>
                </a:solidFill>
                <a:latin typeface="Impact"/>
                <a:ea typeface="Impact"/>
                <a:cs typeface="Impact"/>
                <a:sym typeface="Impact"/>
              </a:rPr>
              <a:t>GAUGE YOUR RISK LEVEL</a:t>
            </a:r>
            <a:br>
              <a:rPr lang="en-US" sz="2400" b="0" i="0">
                <a:solidFill>
                  <a:srgbClr val="703F98"/>
                </a:solidFill>
                <a:latin typeface="Impact"/>
                <a:ea typeface="Impact"/>
                <a:cs typeface="Impact"/>
                <a:sym typeface="Impact"/>
              </a:rPr>
            </a:br>
            <a:endParaRPr sz="24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200" name="Google Shape;200;p16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73234" y="2432917"/>
            <a:ext cx="842963" cy="842963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6"/>
          <p:cNvSpPr txBox="1"/>
          <p:nvPr/>
        </p:nvSpPr>
        <p:spPr>
          <a:xfrm>
            <a:off x="5181600" y="1883788"/>
            <a:ext cx="396240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05999A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Take the quiz</a:t>
            </a:r>
            <a:endParaRPr/>
          </a:p>
        </p:txBody>
      </p:sp>
      <p:sp>
        <p:nvSpPr>
          <p:cNvPr id="202" name="Google Shape;202;p16"/>
          <p:cNvSpPr txBox="1"/>
          <p:nvPr/>
        </p:nvSpPr>
        <p:spPr>
          <a:xfrm>
            <a:off x="6162295" y="2611994"/>
            <a:ext cx="2150940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u="sng">
                <a:solidFill>
                  <a:srgbClr val="2C1141"/>
                </a:solidFill>
                <a:latin typeface="Helvetica Neue"/>
                <a:ea typeface="Helvetica Neue"/>
                <a:cs typeface="Helvetica Neue"/>
                <a:sym typeface="Helvetica Neue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PauseBeforeYouPlay.org/play-responsibly/rate-your-risk</a:t>
            </a:r>
            <a:r>
              <a:rPr lang="en-US" sz="1100">
                <a:solidFill>
                  <a:srgbClr val="2C114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 </a:t>
            </a:r>
            <a:endParaRPr sz="1100">
              <a:solidFill>
                <a:srgbClr val="2C114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7"/>
          <p:cNvSpPr/>
          <p:nvPr/>
        </p:nvSpPr>
        <p:spPr>
          <a:xfrm>
            <a:off x="1614488" y="347663"/>
            <a:ext cx="7239000" cy="40671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17"/>
          <p:cNvSpPr/>
          <p:nvPr/>
        </p:nvSpPr>
        <p:spPr>
          <a:xfrm>
            <a:off x="1614488" y="340803"/>
            <a:ext cx="7239000" cy="733425"/>
          </a:xfrm>
          <a:prstGeom prst="rect">
            <a:avLst/>
          </a:prstGeom>
          <a:solidFill>
            <a:srgbClr val="FBBF1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17"/>
          <p:cNvSpPr/>
          <p:nvPr/>
        </p:nvSpPr>
        <p:spPr>
          <a:xfrm>
            <a:off x="3308175" y="425722"/>
            <a:ext cx="5425922" cy="80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>
                <a:solidFill>
                  <a:srgbClr val="2C1141"/>
                </a:solidFill>
                <a:latin typeface="Impact"/>
                <a:ea typeface="Impact"/>
                <a:cs typeface="Impact"/>
                <a:sym typeface="Impact"/>
              </a:rPr>
              <a:t>HOW TO LOWER YOUR RISK</a:t>
            </a:r>
            <a:endParaRPr sz="3200">
              <a:solidFill>
                <a:srgbClr val="2C114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10" name="Google Shape;210;p17"/>
          <p:cNvSpPr/>
          <p:nvPr/>
        </p:nvSpPr>
        <p:spPr>
          <a:xfrm>
            <a:off x="3308175" y="1415031"/>
            <a:ext cx="2104653" cy="1786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>
                <a:solidFill>
                  <a:srgbClr val="08999A"/>
                </a:solidFill>
                <a:latin typeface="Impact"/>
                <a:ea typeface="Impact"/>
                <a:cs typeface="Impact"/>
                <a:sym typeface="Impact"/>
              </a:rPr>
              <a:t>HAVE A GAME PLAN</a:t>
            </a:r>
            <a:endParaRPr sz="44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211" name="Google Shape;211;p17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1349" y="0"/>
            <a:ext cx="3469399" cy="5129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7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41737" y="1415031"/>
            <a:ext cx="2314665" cy="715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7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41737" y="2180810"/>
            <a:ext cx="3357963" cy="715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7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141737" y="2946589"/>
            <a:ext cx="3139298" cy="715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7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448050" y="3662362"/>
            <a:ext cx="566738" cy="566738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17"/>
          <p:cNvSpPr txBox="1"/>
          <p:nvPr/>
        </p:nvSpPr>
        <p:spPr>
          <a:xfrm>
            <a:off x="4107757" y="3822418"/>
            <a:ext cx="542592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2C114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Find more tips at </a:t>
            </a:r>
            <a:r>
              <a:rPr lang="en-US" sz="1200" u="sng">
                <a:solidFill>
                  <a:srgbClr val="2C1141"/>
                </a:solidFill>
                <a:latin typeface="Helvetica Neue"/>
                <a:ea typeface="Helvetica Neue"/>
                <a:cs typeface="Helvetica Neue"/>
                <a:sym typeface="Helvetica Neue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PauseBeforeYouPlay.org/play-responsibly</a:t>
            </a:r>
            <a:r>
              <a:rPr lang="en-US" sz="1200">
                <a:solidFill>
                  <a:srgbClr val="2C114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sz="1200">
              <a:solidFill>
                <a:srgbClr val="2C114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18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3045" r="3045"/>
          <a:stretch/>
        </p:blipFill>
        <p:spPr>
          <a:xfrm>
            <a:off x="6496050" y="623888"/>
            <a:ext cx="2647950" cy="45196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18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05750" y="4490886"/>
            <a:ext cx="1133475" cy="533400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18"/>
          <p:cNvSpPr/>
          <p:nvPr/>
        </p:nvSpPr>
        <p:spPr>
          <a:xfrm>
            <a:off x="514351" y="366310"/>
            <a:ext cx="4341428" cy="515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>
                <a:solidFill>
                  <a:srgbClr val="2C1141"/>
                </a:solidFill>
                <a:latin typeface="Impact"/>
                <a:ea typeface="Impact"/>
                <a:cs typeface="Impact"/>
                <a:sym typeface="Impact"/>
              </a:rPr>
              <a:t>SUPPORT IS AVAILABLE</a:t>
            </a:r>
            <a:br>
              <a:rPr lang="en-US" sz="2800" b="0" i="0">
                <a:solidFill>
                  <a:srgbClr val="2C1141"/>
                </a:solidFill>
                <a:latin typeface="Impact"/>
                <a:ea typeface="Impact"/>
                <a:cs typeface="Impact"/>
                <a:sym typeface="Impact"/>
              </a:rPr>
            </a:br>
            <a:endParaRPr sz="2789">
              <a:solidFill>
                <a:srgbClr val="2C114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24" name="Google Shape;224;p18"/>
          <p:cNvSpPr txBox="1"/>
          <p:nvPr/>
        </p:nvSpPr>
        <p:spPr>
          <a:xfrm>
            <a:off x="514350" y="1448956"/>
            <a:ext cx="598169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05999A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These resources are available to Ohioans at no cost:</a:t>
            </a:r>
            <a:endParaRPr/>
          </a:p>
        </p:txBody>
      </p:sp>
      <p:sp>
        <p:nvSpPr>
          <p:cNvPr id="225" name="Google Shape;225;p18"/>
          <p:cNvSpPr txBox="1"/>
          <p:nvPr/>
        </p:nvSpPr>
        <p:spPr>
          <a:xfrm>
            <a:off x="514350" y="1818288"/>
            <a:ext cx="5056891" cy="2800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2C1141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rgbClr val="2C114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Ohio’s Problem Gambling Helpline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rgbClr val="2C1141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2C114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Call 1-800-589-9966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rgbClr val="2C1141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2C114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Text or chat 988 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2C1141"/>
              </a:buClr>
              <a:buSzPts val="1600"/>
              <a:buFont typeface="Arial"/>
              <a:buChar char="•"/>
            </a:pPr>
            <a:r>
              <a:rPr lang="en-US" sz="1600" u="sng">
                <a:solidFill>
                  <a:srgbClr val="2C1141"/>
                </a:solidFill>
                <a:latin typeface="Helvetica Neue"/>
                <a:ea typeface="Helvetica Neue"/>
                <a:cs typeface="Helvetica Neue"/>
                <a:sym typeface="Helvetica Neue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Time Out Ohio</a:t>
            </a:r>
            <a:endParaRPr sz="1600">
              <a:solidFill>
                <a:srgbClr val="2C114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rgbClr val="2C1141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2C114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 voluntary self-ban program with access to useful apps and financial counseling services.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2C1141"/>
              </a:buClr>
              <a:buSzPts val="1600"/>
              <a:buFont typeface="Arial"/>
              <a:buChar char="•"/>
            </a:pPr>
            <a:r>
              <a:rPr lang="en-US" sz="1600" u="sng">
                <a:solidFill>
                  <a:srgbClr val="2C1141"/>
                </a:solidFill>
                <a:latin typeface="Helvetica Neue"/>
                <a:ea typeface="Helvetica Neue"/>
                <a:cs typeface="Helvetica Neue"/>
                <a:sym typeface="Helvetica Neue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Ohio Gambling Telehealth Network</a:t>
            </a:r>
            <a:endParaRPr sz="1600">
              <a:solidFill>
                <a:srgbClr val="2C114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rgbClr val="2C1141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2C114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 virtual network of specialized counseling providers. 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2C1141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rgbClr val="2C114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Or, find a support group and other resources </a:t>
            </a:r>
            <a:r>
              <a:rPr lang="en-US" sz="1600" u="sng">
                <a:solidFill>
                  <a:srgbClr val="2C1141"/>
                </a:solidFill>
                <a:latin typeface="Helvetica Neue"/>
                <a:ea typeface="Helvetica Neue"/>
                <a:cs typeface="Helvetica Neue"/>
                <a:sym typeface="Helvetica Neue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 the website</a:t>
            </a:r>
            <a:r>
              <a:rPr lang="en-US" sz="1600">
                <a:solidFill>
                  <a:srgbClr val="2C114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endParaRPr sz="1600">
              <a:solidFill>
                <a:srgbClr val="2C114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9"/>
          <p:cNvSpPr/>
          <p:nvPr/>
        </p:nvSpPr>
        <p:spPr>
          <a:xfrm>
            <a:off x="508439" y="3167063"/>
            <a:ext cx="4715568" cy="824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dirty="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ANY QUESTIONS? LET’S TALK!</a:t>
            </a:r>
            <a:br>
              <a:rPr lang="en-US" sz="3200" b="0" i="0" dirty="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</a:br>
            <a:endParaRPr sz="3240" dirty="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31" name="Google Shape;231;p19"/>
          <p:cNvSpPr/>
          <p:nvPr/>
        </p:nvSpPr>
        <p:spPr>
          <a:xfrm>
            <a:off x="946178" y="3714750"/>
            <a:ext cx="3776006" cy="650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0" i="0" dirty="0">
                <a:solidFill>
                  <a:srgbClr val="FBBF10"/>
                </a:solidFill>
                <a:latin typeface="Impact"/>
                <a:ea typeface="Impact"/>
                <a:cs typeface="Impact"/>
                <a:sym typeface="Impact"/>
              </a:rPr>
              <a:t>PAUSEBEFOREYOUPLAY.ORG </a:t>
            </a:r>
            <a:endParaRPr sz="2557" dirty="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232" name="Google Shape;232;p19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5819" y="781050"/>
            <a:ext cx="4276725" cy="201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19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59923" y="171450"/>
            <a:ext cx="3597734" cy="497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1097</Words>
  <Application>Microsoft Macintosh PowerPoint</Application>
  <PresentationFormat>On-screen Show (16:9)</PresentationFormat>
  <Paragraphs>114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Calibri</vt:lpstr>
      <vt:lpstr>Impact</vt:lpstr>
      <vt:lpstr>Helvetica Neue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Figma to PPT</dc:creator>
  <cp:lastModifiedBy>Kevin Miller</cp:lastModifiedBy>
  <cp:revision>1</cp:revision>
  <dcterms:created xsi:type="dcterms:W3CDTF">2026-09-15T15:23:52Z</dcterms:created>
  <dcterms:modified xsi:type="dcterms:W3CDTF">2026-10-14T13:37:39Z</dcterms:modified>
</cp:coreProperties>
</file>